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57" r:id="rId3"/>
    <p:sldId id="308" r:id="rId4"/>
    <p:sldId id="310" r:id="rId5"/>
    <p:sldId id="309" r:id="rId6"/>
    <p:sldId id="306" r:id="rId7"/>
    <p:sldId id="307" r:id="rId8"/>
    <p:sldId id="311" r:id="rId9"/>
    <p:sldId id="312" r:id="rId10"/>
    <p:sldId id="313" r:id="rId11"/>
    <p:sldId id="314" r:id="rId12"/>
    <p:sldId id="315" r:id="rId13"/>
    <p:sldId id="316" r:id="rId14"/>
    <p:sldId id="317" r:id="rId15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4660"/>
  </p:normalViewPr>
  <p:slideViewPr>
    <p:cSldViewPr>
      <p:cViewPr varScale="1">
        <p:scale>
          <a:sx n="78" d="100"/>
          <a:sy n="78" d="100"/>
        </p:scale>
        <p:origin x="172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C064-A588-4740-9139-67078021FEC5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4461-6ACC-49C9-9DD3-FDE3D5279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C064-A588-4740-9139-67078021FEC5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4461-6ACC-49C9-9DD3-FDE3D5279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C064-A588-4740-9139-67078021FEC5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4461-6ACC-49C9-9DD3-FDE3D5279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C064-A588-4740-9139-67078021FEC5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4461-6ACC-49C9-9DD3-FDE3D5279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C064-A588-4740-9139-67078021FEC5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4461-6ACC-49C9-9DD3-FDE3D5279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C064-A588-4740-9139-67078021FEC5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4461-6ACC-49C9-9DD3-FDE3D5279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C064-A588-4740-9139-67078021FEC5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4461-6ACC-49C9-9DD3-FDE3D5279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C064-A588-4740-9139-67078021FEC5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4461-6ACC-49C9-9DD3-FDE3D5279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C064-A588-4740-9139-67078021FEC5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4461-6ACC-49C9-9DD3-FDE3D5279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C064-A588-4740-9139-67078021FEC5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4461-6ACC-49C9-9DD3-FDE3D5279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2C064-A588-4740-9139-67078021FEC5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4461-6ACC-49C9-9DD3-FDE3D5279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2C064-A588-4740-9139-67078021FEC5}" type="datetimeFigureOut">
              <a:rPr lang="en-US" smtClean="0"/>
              <a:pPr/>
              <a:t>9/17/2022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D4461-6ACC-49C9-9DD3-FDE3D5279B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onald-giannatti-MeMbExzoyF8-unsplash.jpg"/>
          <p:cNvPicPr>
            <a:picLocks noChangeAspect="1"/>
          </p:cNvPicPr>
          <p:nvPr/>
        </p:nvPicPr>
        <p:blipFill>
          <a:blip r:embed="rId2" cstate="print"/>
          <a:srcRect t="10016" b="-163"/>
          <a:stretch>
            <a:fillRect/>
          </a:stretch>
        </p:blipFill>
        <p:spPr>
          <a:xfrm>
            <a:off x="1714500" y="7690"/>
            <a:ext cx="5715000" cy="3429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436690"/>
            <a:ext cx="8915400" cy="754310"/>
          </a:xfrm>
        </p:spPr>
        <p:txBody>
          <a:bodyPr>
            <a:normAutofit/>
          </a:bodyPr>
          <a:lstStyle/>
          <a:p>
            <a:r>
              <a:rPr lang="en-US" sz="3600" i="1" dirty="0">
                <a:solidFill>
                  <a:schemeClr val="tx2">
                    <a:lumMod val="50000"/>
                  </a:schemeClr>
                </a:solidFill>
                <a:latin typeface="Raleway" pitchFamily="34" charset="0"/>
              </a:rPr>
              <a:t>Resilience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B6B69E-1EFD-B102-327E-E0CFFF0789F3}"/>
              </a:ext>
            </a:extLst>
          </p:cNvPr>
          <p:cNvSpPr txBox="1">
            <a:spLocks/>
          </p:cNvSpPr>
          <p:nvPr/>
        </p:nvSpPr>
        <p:spPr>
          <a:xfrm>
            <a:off x="914400" y="3798712"/>
            <a:ext cx="7696200" cy="30781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latinLnBrk="1">
              <a:spcBef>
                <a:spcPts val="0"/>
              </a:spcBef>
              <a:buFont typeface="Arial" pitchFamily="34" charset="0"/>
              <a:buNone/>
            </a:pPr>
            <a:endParaRPr lang="en-US" sz="1800" dirty="0">
              <a:solidFill>
                <a:srgbClr val="1F497D"/>
              </a:solidFill>
              <a:latin typeface="Arial" panose="020B0604020202020204" pitchFamily="34" charset="0"/>
            </a:endParaRPr>
          </a:p>
          <a:p>
            <a:pPr marL="0" indent="0" algn="ctr" latinLnBrk="1">
              <a:spcBef>
                <a:spcPts val="0"/>
              </a:spcBef>
              <a:buFont typeface="Arial" pitchFamily="34" charset="0"/>
              <a:buNone/>
            </a:pPr>
            <a:r>
              <a:rPr lang="en-US" sz="1800" i="1" dirty="0">
                <a:solidFill>
                  <a:srgbClr val="1F497D"/>
                </a:solidFill>
                <a:latin typeface="Arial" panose="020B0604020202020204" pitchFamily="34" charset="0"/>
              </a:rPr>
              <a:t>This training video was supported by the Health Resources and Services Administration (HRSA) of the U.S. Department of Health and Human </a:t>
            </a:r>
          </a:p>
          <a:p>
            <a:pPr marL="0" indent="0" algn="ctr" latinLnBrk="1">
              <a:spcBef>
                <a:spcPts val="0"/>
              </a:spcBef>
              <a:buFont typeface="Arial" pitchFamily="34" charset="0"/>
              <a:buNone/>
            </a:pPr>
            <a:r>
              <a:rPr lang="en-US" sz="1800" i="1" dirty="0">
                <a:solidFill>
                  <a:srgbClr val="1F497D"/>
                </a:solidFill>
                <a:latin typeface="Arial" panose="020B0604020202020204" pitchFamily="34" charset="0"/>
              </a:rPr>
              <a:t>Services (HHS) as part of a financial assistance award totaling $750,000 with 100 percent funded by HRSA/HHS and $0 amount and 0 percent </a:t>
            </a:r>
          </a:p>
          <a:p>
            <a:pPr marL="0" indent="0" algn="ctr" latinLnBrk="1">
              <a:spcBef>
                <a:spcPts val="0"/>
              </a:spcBef>
              <a:buFont typeface="Arial" pitchFamily="34" charset="0"/>
              <a:buNone/>
            </a:pPr>
            <a:r>
              <a:rPr lang="en-US" sz="1800" i="1" dirty="0">
                <a:solidFill>
                  <a:srgbClr val="1F497D"/>
                </a:solidFill>
                <a:latin typeface="Arial" panose="020B0604020202020204" pitchFamily="34" charset="0"/>
              </a:rPr>
              <a:t>funded by nongovernment source(s). </a:t>
            </a:r>
          </a:p>
          <a:p>
            <a:pPr marL="0" indent="0" algn="ctr" latinLnBrk="1">
              <a:spcBef>
                <a:spcPts val="0"/>
              </a:spcBef>
              <a:buFont typeface="Arial" pitchFamily="34" charset="0"/>
              <a:buNone/>
            </a:pPr>
            <a:endParaRPr lang="en-US" sz="1800" i="1" dirty="0">
              <a:solidFill>
                <a:srgbClr val="1F497D"/>
              </a:solidFill>
              <a:latin typeface="Arial" panose="020B0604020202020204" pitchFamily="34" charset="0"/>
            </a:endParaRPr>
          </a:p>
          <a:p>
            <a:pPr marL="0" indent="0" algn="ctr" latinLnBrk="1">
              <a:spcBef>
                <a:spcPts val="0"/>
              </a:spcBef>
              <a:buFont typeface="Arial" pitchFamily="34" charset="0"/>
              <a:buNone/>
            </a:pPr>
            <a:r>
              <a:rPr lang="en-US" sz="1800" i="1" dirty="0">
                <a:solidFill>
                  <a:srgbClr val="1F497D"/>
                </a:solidFill>
                <a:latin typeface="Arial" panose="020B0604020202020204" pitchFamily="34" charset="0"/>
              </a:rPr>
              <a:t>The contents are those of the author(s) and do not necessarily represent </a:t>
            </a:r>
          </a:p>
          <a:p>
            <a:pPr marL="0" indent="0" algn="ctr" latinLnBrk="1">
              <a:spcBef>
                <a:spcPts val="0"/>
              </a:spcBef>
              <a:buFont typeface="Arial" pitchFamily="34" charset="0"/>
              <a:buNone/>
            </a:pPr>
            <a:r>
              <a:rPr lang="en-US" sz="1800" i="1" dirty="0">
                <a:solidFill>
                  <a:srgbClr val="1F497D"/>
                </a:solidFill>
                <a:latin typeface="Arial" panose="020B0604020202020204" pitchFamily="34" charset="0"/>
              </a:rPr>
              <a:t>the official views of, nor an endorsement, by HRSA/HHS, </a:t>
            </a:r>
          </a:p>
          <a:p>
            <a:pPr marL="0" indent="0" algn="ctr" latinLnBrk="1">
              <a:spcBef>
                <a:spcPts val="0"/>
              </a:spcBef>
              <a:buFont typeface="Arial" pitchFamily="34" charset="0"/>
              <a:buNone/>
            </a:pPr>
            <a:r>
              <a:rPr lang="en-US" sz="1800" i="1" dirty="0">
                <a:solidFill>
                  <a:srgbClr val="1F497D"/>
                </a:solidFill>
                <a:latin typeface="Arial" panose="020B0604020202020204" pitchFamily="34" charset="0"/>
              </a:rPr>
              <a:t>or the U.S. Government.</a:t>
            </a:r>
            <a:endParaRPr lang="en-US" i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B8999F-BADE-9174-4D50-1A9FFF44B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726" y="-6414"/>
            <a:ext cx="10094726" cy="68644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59EF21-ED71-AB13-F744-0AD33DCF9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0" y="228600"/>
            <a:ext cx="3048000" cy="1143000"/>
          </a:xfrm>
          <a:solidFill>
            <a:srgbClr val="C00000"/>
          </a:solidFill>
        </p:spPr>
        <p:txBody>
          <a:bodyPr/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099405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77067C3-EBF5-3041-1B0B-A1BB39A0A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99416" y="152400"/>
            <a:ext cx="20342831" cy="7543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59EF21-ED71-AB13-F744-0AD33DCF9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2895600" cy="1143000"/>
          </a:xfrm>
          <a:solidFill>
            <a:srgbClr val="92D05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</a:p>
        </p:txBody>
      </p:sp>
    </p:spTree>
    <p:extLst>
      <p:ext uri="{BB962C8B-B14F-4D97-AF65-F5344CB8AC3E}">
        <p14:creationId xmlns:p14="http://schemas.microsoft.com/office/powerpoint/2010/main" val="3336634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>
            <a:noAutofit/>
          </a:bodyPr>
          <a:lstStyle/>
          <a:p>
            <a:pPr algn="r"/>
            <a:r>
              <a:rPr lang="en-US" sz="3200" dirty="0"/>
              <a:t>Resilience: </a:t>
            </a:r>
            <a:r>
              <a:rPr lang="en-US" sz="3200" i="1" dirty="0"/>
              <a:t>Building the Skills &amp; </a:t>
            </a:r>
            <a:br>
              <a:rPr lang="en-US" sz="3200" i="1" dirty="0"/>
            </a:br>
            <a:r>
              <a:rPr lang="en-US" sz="3200" i="1" dirty="0"/>
              <a:t>Realizing the Capability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2438400" cy="487362"/>
          </a:xfrm>
        </p:spPr>
        <p:txBody>
          <a:bodyPr/>
          <a:lstStyle/>
          <a:p>
            <a:r>
              <a:rPr lang="en-US" sz="2200" dirty="0"/>
              <a:t>Benefits…</a:t>
            </a:r>
            <a:r>
              <a:rPr lang="en-US" dirty="0"/>
              <a:t>	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00400" y="1752600"/>
            <a:ext cx="2133600" cy="4572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sz="2200" dirty="0"/>
              <a:t>Key Aspects…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00400" y="2209800"/>
            <a:ext cx="2133600" cy="4038600"/>
          </a:xfrm>
          <a:solidFill>
            <a:schemeClr val="bg1">
              <a:lumMod val="85000"/>
            </a:schemeClr>
          </a:solidFill>
        </p:spPr>
        <p:txBody>
          <a:bodyPr>
            <a:normAutofit fontScale="40000" lnSpcReduction="20000"/>
          </a:bodyPr>
          <a:lstStyle/>
          <a:p>
            <a:r>
              <a:rPr lang="en-US" sz="3800" b="1" i="1" dirty="0"/>
              <a:t>Perspective</a:t>
            </a:r>
          </a:p>
          <a:p>
            <a:endParaRPr lang="en-US" sz="3800" b="1" i="1" dirty="0"/>
          </a:p>
          <a:p>
            <a:r>
              <a:rPr lang="en-US" sz="3800" b="1" i="1" dirty="0"/>
              <a:t>Adaptation</a:t>
            </a:r>
          </a:p>
          <a:p>
            <a:endParaRPr lang="en-US" sz="3800" b="1" i="1" dirty="0"/>
          </a:p>
          <a:p>
            <a:r>
              <a:rPr lang="en-US" sz="3800" b="1" i="1" dirty="0"/>
              <a:t>Grief </a:t>
            </a:r>
          </a:p>
          <a:p>
            <a:endParaRPr lang="en-US" sz="3800" b="1" i="1" dirty="0"/>
          </a:p>
          <a:p>
            <a:r>
              <a:rPr lang="en-US" sz="3800" b="1" i="1" dirty="0"/>
              <a:t>Introspection </a:t>
            </a:r>
          </a:p>
          <a:p>
            <a:endParaRPr lang="en-US" sz="3800" b="1" i="1" dirty="0"/>
          </a:p>
          <a:p>
            <a:r>
              <a:rPr lang="en-US" sz="3800" b="1" i="1" dirty="0"/>
              <a:t>Emotions (EI) </a:t>
            </a:r>
          </a:p>
          <a:p>
            <a:endParaRPr lang="en-US" sz="3800" b="1" i="1" dirty="0"/>
          </a:p>
          <a:p>
            <a:r>
              <a:rPr lang="en-US" sz="3800" b="1" i="1" dirty="0"/>
              <a:t>Transcendence </a:t>
            </a:r>
          </a:p>
          <a:p>
            <a:endParaRPr lang="en-US" sz="3800" b="1" i="1" dirty="0"/>
          </a:p>
          <a:p>
            <a:r>
              <a:rPr lang="en-US" sz="3800" b="1" i="1" dirty="0"/>
              <a:t>Personal Growth</a:t>
            </a:r>
          </a:p>
          <a:p>
            <a:endParaRPr lang="en-US" sz="3800" b="1" i="1" dirty="0"/>
          </a:p>
          <a:p>
            <a:r>
              <a:rPr lang="en-US" sz="3800" b="1" i="1" dirty="0"/>
              <a:t>Community </a:t>
            </a:r>
          </a:p>
          <a:p>
            <a:endParaRPr lang="en-US" sz="3800" b="1" i="1" dirty="0"/>
          </a:p>
          <a:p>
            <a:r>
              <a:rPr lang="en-US" sz="3800" b="1" i="1" dirty="0"/>
              <a:t>Purpose </a:t>
            </a:r>
          </a:p>
          <a:p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6248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Kim </a:t>
            </a:r>
            <a:r>
              <a:rPr lang="en-US" sz="1200" dirty="0" err="1"/>
              <a:t>Perone</a:t>
            </a:r>
            <a:r>
              <a:rPr lang="en-US" sz="1200" dirty="0"/>
              <a:t>, Success Coach &amp; Mindfulness Trainer (518) 301-3593 </a:t>
            </a:r>
            <a:r>
              <a:rPr lang="en-US" sz="1200" dirty="0">
                <a:hlinkClick r:id="rId2"/>
              </a:rPr>
              <a:t>Kperone@Center4C.com</a:t>
            </a:r>
            <a:endParaRPr lang="en-US" sz="1200" dirty="0"/>
          </a:p>
          <a:p>
            <a:pPr algn="ctr"/>
            <a:r>
              <a:rPr lang="en-US" sz="1200" dirty="0">
                <a:hlinkClick r:id="rId2"/>
              </a:rPr>
              <a:t>www.Center4C.com</a:t>
            </a:r>
            <a:r>
              <a:rPr lang="en-US" sz="1200" dirty="0"/>
              <a:t>, 850 Route 50, Burnt Hills, NY (not a mailing address, in the </a:t>
            </a:r>
            <a:r>
              <a:rPr lang="en-US" sz="1200" dirty="0" err="1"/>
              <a:t>Haughey</a:t>
            </a:r>
            <a:r>
              <a:rPr lang="en-US" sz="1200" dirty="0"/>
              <a:t> Insurance Building) 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533400" y="2362200"/>
            <a:ext cx="2362200" cy="280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1989952"/>
            <a:ext cx="2743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baseline="0" dirty="0">
                <a:ea typeface="Calibri" pitchFamily="34" charset="0"/>
                <a:cs typeface="Times New Roman" pitchFamily="18" charset="0"/>
              </a:rPr>
              <a:t>Reduced Stress</a:t>
            </a:r>
            <a:endParaRPr lang="en-US" dirty="0"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dirty="0"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baseline="0" dirty="0">
                <a:ea typeface="Calibri" pitchFamily="34" charset="0"/>
                <a:cs typeface="Times New Roman" pitchFamily="18" charset="0"/>
              </a:rPr>
              <a:t>Better </a:t>
            </a:r>
            <a:r>
              <a:rPr lang="en-US" dirty="0"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oices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dirty="0"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>
                <a:ea typeface="Calibri" pitchFamily="34" charset="0"/>
                <a:cs typeface="Times New Roman" pitchFamily="18" charset="0"/>
              </a:rPr>
              <a:t>Role Modeling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dirty="0"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>
                <a:ea typeface="Calibri" pitchFamily="34" charset="0"/>
                <a:cs typeface="Times New Roman" pitchFamily="18" charset="0"/>
              </a:rPr>
              <a:t>Improved ability to access hope, a vision for the future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cs typeface="Times New Roman" pitchFamily="18" charset="0"/>
              </a:rPr>
              <a:t>Equanimity </a:t>
            </a:r>
            <a:endParaRPr lang="en-US" dirty="0"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dirty="0"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Ability to access joy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dirty="0"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reater compassion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2209800"/>
            <a:ext cx="350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Connect with a former challenge. How did you handle it?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Staying with the Good (overcoming the brain’s default)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Connecting with common humanity.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Finding the Path Forward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Hero’s Journey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Hand on Heart practice meditation</a:t>
            </a:r>
            <a:endParaRPr lang="en-US" sz="1200" dirty="0"/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5791200" y="17526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200" b="1" dirty="0"/>
              <a:t>The Exercises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19400" y="1295400"/>
            <a:ext cx="632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Resilience is the ability to find a new path forward after a setback, loss or tragedy.</a:t>
            </a:r>
          </a:p>
        </p:txBody>
      </p:sp>
      <p:pic>
        <p:nvPicPr>
          <p:cNvPr id="15" name="Picture 14" descr="Center4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228600"/>
            <a:ext cx="2514600" cy="118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85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24AEAC-D925-CE21-DCE7-50D9976AA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59" y="0"/>
            <a:ext cx="68238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39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7AFC8-7949-2083-50DA-3A50A552B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 on Heart Practice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E7A844-4474-EFE5-F2E6-EB9D37F79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0393" y="2319389"/>
            <a:ext cx="4041775" cy="3951288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ts val="18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1800" b="1" dirty="0">
                <a:solidFill>
                  <a:srgbClr val="202020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Place your hand on your heart.</a:t>
            </a:r>
            <a:r>
              <a:rPr lang="en-US" sz="1800" dirty="0">
                <a:solidFill>
                  <a:srgbClr val="202020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Breathe into it. </a:t>
            </a:r>
            <a:br>
              <a:rPr lang="en-US" sz="1800" dirty="0">
                <a:solidFill>
                  <a:srgbClr val="202020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202020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18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1800" b="1" dirty="0">
                <a:solidFill>
                  <a:srgbClr val="202020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Remember one moment when you felt safe.</a:t>
            </a:r>
          </a:p>
          <a:p>
            <a:pPr marL="0" marR="0" lvl="0" indent="0">
              <a:lnSpc>
                <a:spcPts val="18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1800" dirty="0">
                <a:solidFill>
                  <a:srgbClr val="202020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ts val="1800"/>
              </a:lnSpc>
              <a:spcBef>
                <a:spcPts val="0"/>
              </a:spcBef>
              <a:spcAft>
                <a:spcPts val="800"/>
              </a:spcAft>
              <a:tabLst>
                <a:tab pos="457200" algn="l"/>
              </a:tabLst>
            </a:pPr>
            <a:r>
              <a:rPr lang="en-US" sz="1800" b="1" dirty="0">
                <a:solidFill>
                  <a:srgbClr val="202020"/>
                </a:solidFill>
                <a:latin typeface="Merriweather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800" b="1" dirty="0">
                <a:solidFill>
                  <a:srgbClr val="202020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yourself experience the feelings of that moment.</a:t>
            </a:r>
            <a:r>
              <a:rPr lang="en-US" sz="1800" dirty="0">
                <a:solidFill>
                  <a:srgbClr val="202020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>
              <a:lnSpc>
                <a:spcPts val="1800"/>
              </a:lnSpc>
              <a:spcBef>
                <a:spcPts val="0"/>
              </a:spcBef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n-US" sz="1800" dirty="0">
                <a:solidFill>
                  <a:srgbClr val="202020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202020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Repeat this practice many times a day</a:t>
            </a:r>
            <a:r>
              <a:rPr lang="en-US" sz="1800" dirty="0">
                <a:solidFill>
                  <a:srgbClr val="202020"/>
                </a:solidFill>
                <a:effectLst/>
                <a:latin typeface="Merriweather" panose="000005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/>
          </a:p>
        </p:txBody>
      </p:sp>
      <p:pic>
        <p:nvPicPr>
          <p:cNvPr id="7" name="Content Placeholder 4" descr="hand on heart.jpg">
            <a:extLst>
              <a:ext uri="{FF2B5EF4-FFF2-40B4-BE49-F238E27FC236}">
                <a16:creationId xmlns:a16="http://schemas.microsoft.com/office/drawing/2014/main" id="{0758D5B0-0900-58D4-12A5-7662F28078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15673" y="2326763"/>
            <a:ext cx="4080959" cy="2974258"/>
          </a:xfrm>
        </p:spPr>
      </p:pic>
    </p:spTree>
    <p:extLst>
      <p:ext uri="{BB962C8B-B14F-4D97-AF65-F5344CB8AC3E}">
        <p14:creationId xmlns:p14="http://schemas.microsoft.com/office/powerpoint/2010/main" val="2403630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>
            <a:noAutofit/>
          </a:bodyPr>
          <a:lstStyle/>
          <a:p>
            <a:pPr algn="r"/>
            <a:r>
              <a:rPr lang="en-US" sz="3200" dirty="0"/>
              <a:t>Resilience: </a:t>
            </a:r>
            <a:r>
              <a:rPr lang="en-US" sz="3200" i="1" dirty="0"/>
              <a:t>Building the Skills &amp; </a:t>
            </a:r>
            <a:br>
              <a:rPr lang="en-US" sz="3200" i="1" dirty="0"/>
            </a:br>
            <a:r>
              <a:rPr lang="en-US" sz="3200" i="1" dirty="0"/>
              <a:t>Realizing the Capability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2438400" cy="487362"/>
          </a:xfrm>
        </p:spPr>
        <p:txBody>
          <a:bodyPr/>
          <a:lstStyle/>
          <a:p>
            <a:r>
              <a:rPr lang="en-US" sz="2200" dirty="0"/>
              <a:t>Benefits…</a:t>
            </a:r>
            <a:r>
              <a:rPr lang="en-US" dirty="0"/>
              <a:t>	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00400" y="1752600"/>
            <a:ext cx="2133600" cy="4572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sz="2200" dirty="0"/>
              <a:t>Key Aspects…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00400" y="2209800"/>
            <a:ext cx="2133600" cy="4038600"/>
          </a:xfrm>
          <a:solidFill>
            <a:schemeClr val="bg1">
              <a:lumMod val="85000"/>
            </a:schemeClr>
          </a:solidFill>
        </p:spPr>
        <p:txBody>
          <a:bodyPr>
            <a:normAutofit fontScale="40000" lnSpcReduction="20000"/>
          </a:bodyPr>
          <a:lstStyle/>
          <a:p>
            <a:r>
              <a:rPr lang="en-US" sz="3800" b="1" i="1" dirty="0"/>
              <a:t>Perspective</a:t>
            </a:r>
          </a:p>
          <a:p>
            <a:endParaRPr lang="en-US" sz="3800" b="1" i="1" dirty="0"/>
          </a:p>
          <a:p>
            <a:r>
              <a:rPr lang="en-US" sz="3800" b="1" i="1" dirty="0"/>
              <a:t>Adaptation</a:t>
            </a:r>
          </a:p>
          <a:p>
            <a:endParaRPr lang="en-US" sz="3800" b="1" i="1" dirty="0"/>
          </a:p>
          <a:p>
            <a:r>
              <a:rPr lang="en-US" sz="3800" b="1" i="1" dirty="0"/>
              <a:t>Grief </a:t>
            </a:r>
          </a:p>
          <a:p>
            <a:endParaRPr lang="en-US" sz="3800" b="1" i="1" dirty="0"/>
          </a:p>
          <a:p>
            <a:r>
              <a:rPr lang="en-US" sz="3800" b="1" i="1" dirty="0"/>
              <a:t>Introspection </a:t>
            </a:r>
          </a:p>
          <a:p>
            <a:endParaRPr lang="en-US" sz="3800" b="1" i="1" dirty="0"/>
          </a:p>
          <a:p>
            <a:r>
              <a:rPr lang="en-US" sz="3800" b="1" i="1" dirty="0"/>
              <a:t>Emotions (EI) </a:t>
            </a:r>
          </a:p>
          <a:p>
            <a:endParaRPr lang="en-US" sz="3800" b="1" i="1" dirty="0"/>
          </a:p>
          <a:p>
            <a:r>
              <a:rPr lang="en-US" sz="3800" b="1" i="1" dirty="0"/>
              <a:t>Transcendence </a:t>
            </a:r>
          </a:p>
          <a:p>
            <a:endParaRPr lang="en-US" sz="3800" b="1" i="1" dirty="0"/>
          </a:p>
          <a:p>
            <a:r>
              <a:rPr lang="en-US" sz="3800" b="1" i="1" dirty="0"/>
              <a:t>Personal Growth</a:t>
            </a:r>
          </a:p>
          <a:p>
            <a:endParaRPr lang="en-US" sz="3800" b="1" i="1" dirty="0"/>
          </a:p>
          <a:p>
            <a:r>
              <a:rPr lang="en-US" sz="3800" b="1" i="1" dirty="0"/>
              <a:t>Community </a:t>
            </a:r>
          </a:p>
          <a:p>
            <a:endParaRPr lang="en-US" sz="3800" b="1" i="1" dirty="0"/>
          </a:p>
          <a:p>
            <a:r>
              <a:rPr lang="en-US" sz="3800" b="1" i="1" dirty="0"/>
              <a:t>Purpose </a:t>
            </a:r>
          </a:p>
          <a:p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6248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Kim </a:t>
            </a:r>
            <a:r>
              <a:rPr lang="en-US" sz="1200" dirty="0" err="1"/>
              <a:t>Perone</a:t>
            </a:r>
            <a:r>
              <a:rPr lang="en-US" sz="1200" dirty="0"/>
              <a:t>, Success Coach &amp; Mindfulness Trainer (518) 301-3593 </a:t>
            </a:r>
            <a:r>
              <a:rPr lang="en-US" sz="1200" dirty="0">
                <a:hlinkClick r:id="rId2"/>
              </a:rPr>
              <a:t>Kperone@Center4C.com</a:t>
            </a:r>
            <a:endParaRPr lang="en-US" sz="1200" dirty="0"/>
          </a:p>
          <a:p>
            <a:pPr algn="ctr"/>
            <a:r>
              <a:rPr lang="en-US" sz="1200" dirty="0">
                <a:hlinkClick r:id="rId2"/>
              </a:rPr>
              <a:t>www.Center4C.com</a:t>
            </a:r>
            <a:r>
              <a:rPr lang="en-US" sz="1200" dirty="0"/>
              <a:t>, 850 Route 50, Burnt Hills, NY (not a mailing address, in the </a:t>
            </a:r>
            <a:r>
              <a:rPr lang="en-US" sz="1200" dirty="0" err="1"/>
              <a:t>Haughey</a:t>
            </a:r>
            <a:r>
              <a:rPr lang="en-US" sz="1200" dirty="0"/>
              <a:t> Insurance Building) 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533400" y="2362200"/>
            <a:ext cx="2362200" cy="280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04800" y="1989952"/>
            <a:ext cx="2743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baseline="0" dirty="0">
                <a:ea typeface="Calibri" pitchFamily="34" charset="0"/>
                <a:cs typeface="Times New Roman" pitchFamily="18" charset="0"/>
              </a:rPr>
              <a:t>Reduced Stress</a:t>
            </a:r>
            <a:endParaRPr lang="en-US" dirty="0"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dirty="0"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baseline="0" dirty="0">
                <a:ea typeface="Calibri" pitchFamily="34" charset="0"/>
                <a:cs typeface="Times New Roman" pitchFamily="18" charset="0"/>
              </a:rPr>
              <a:t>Better </a:t>
            </a:r>
            <a:r>
              <a:rPr lang="en-US" dirty="0">
                <a:ea typeface="Calibri" pitchFamily="34" charset="0"/>
                <a:cs typeface="Times New Roman" pitchFamily="18" charset="0"/>
              </a:rPr>
              <a:t>Ch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oices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dirty="0"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>
                <a:ea typeface="Calibri" pitchFamily="34" charset="0"/>
                <a:cs typeface="Times New Roman" pitchFamily="18" charset="0"/>
              </a:rPr>
              <a:t>Role Modeling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dirty="0"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>
                <a:ea typeface="Calibri" pitchFamily="34" charset="0"/>
                <a:cs typeface="Times New Roman" pitchFamily="18" charset="0"/>
              </a:rPr>
              <a:t>Improved ability to access hope, a vision for the future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cs typeface="Times New Roman" pitchFamily="18" charset="0"/>
              </a:rPr>
              <a:t>Equanimity </a:t>
            </a:r>
            <a:endParaRPr lang="en-US" dirty="0"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dirty="0"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Ability to access joy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dirty="0"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reater compassion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86400" y="2209800"/>
            <a:ext cx="350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Connect with a former challenge. How did you handle it?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Staying with the Good (overcoming the brain’s default)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Connecting with common humanity.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Hero’s Journey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Finding the Path Forward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Hand on Heart practice meditation</a:t>
            </a:r>
            <a:endParaRPr lang="en-US" sz="1200" dirty="0"/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5791200" y="1752600"/>
            <a:ext cx="2209800" cy="457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200" b="1" dirty="0"/>
              <a:t>The Exercises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19400" y="1295400"/>
            <a:ext cx="632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Resilience is the ability to find a new path forward after a setback, loss or tragedy.</a:t>
            </a:r>
          </a:p>
        </p:txBody>
      </p:sp>
      <p:pic>
        <p:nvPicPr>
          <p:cNvPr id="15" name="Picture 14" descr="Center4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228600"/>
            <a:ext cx="2514600" cy="11861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016EFA-B64C-28D7-27AB-3E61FD7633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114800"/>
            <a:ext cx="1214284" cy="12203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E09FFA-E9A9-B18C-D1FB-2DBF9BEFD9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490" y="17206"/>
            <a:ext cx="12468979" cy="87303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59EF21-ED71-AB13-F744-0AD33DCF9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0" y="381000"/>
            <a:ext cx="3352800" cy="1143000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Perspective</a:t>
            </a:r>
          </a:p>
        </p:txBody>
      </p:sp>
    </p:spTree>
    <p:extLst>
      <p:ext uri="{BB962C8B-B14F-4D97-AF65-F5344CB8AC3E}">
        <p14:creationId xmlns:p14="http://schemas.microsoft.com/office/powerpoint/2010/main" val="2415121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9D6954-9836-D573-4FBB-223F95F04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3550" y="-12290"/>
            <a:ext cx="10387550" cy="69250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59EF21-ED71-AB13-F744-0AD33DCF9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000"/>
            <a:ext cx="3505200" cy="1143000"/>
          </a:xfrm>
          <a:solidFill>
            <a:srgbClr val="800000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Adaptation</a:t>
            </a:r>
          </a:p>
        </p:txBody>
      </p:sp>
    </p:spTree>
    <p:extLst>
      <p:ext uri="{BB962C8B-B14F-4D97-AF65-F5344CB8AC3E}">
        <p14:creationId xmlns:p14="http://schemas.microsoft.com/office/powerpoint/2010/main" val="1624936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3E2293-E98B-72E8-B7DB-1467B80CB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3929" y="-457200"/>
            <a:ext cx="11524129" cy="77478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59EF21-ED71-AB13-F744-0AD33DCF9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8800" y="76200"/>
            <a:ext cx="2743200" cy="12192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Grief</a:t>
            </a:r>
          </a:p>
        </p:txBody>
      </p:sp>
    </p:spTree>
    <p:extLst>
      <p:ext uri="{BB962C8B-B14F-4D97-AF65-F5344CB8AC3E}">
        <p14:creationId xmlns:p14="http://schemas.microsoft.com/office/powerpoint/2010/main" val="2999130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EC88739-FED6-9C45-C86A-0DCB19DA52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" r="8109"/>
          <a:stretch/>
        </p:blipFill>
        <p:spPr>
          <a:xfrm>
            <a:off x="-2057400" y="0"/>
            <a:ext cx="11492055" cy="69381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59EF21-ED71-AB13-F744-0AD33DCF9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533400"/>
            <a:ext cx="3429000" cy="1143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Introspection</a:t>
            </a:r>
          </a:p>
        </p:txBody>
      </p:sp>
    </p:spTree>
    <p:extLst>
      <p:ext uri="{BB962C8B-B14F-4D97-AF65-F5344CB8AC3E}">
        <p14:creationId xmlns:p14="http://schemas.microsoft.com/office/powerpoint/2010/main" val="3255755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B50F925-9412-B6FB-AEFA-6CD969CCC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7674" y="1"/>
            <a:ext cx="12178188" cy="68629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C1C0F6-B728-F8F8-0B6B-015284A8D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0" y="609600"/>
            <a:ext cx="4114800" cy="1143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Emotions </a:t>
            </a:r>
          </a:p>
        </p:txBody>
      </p:sp>
    </p:spTree>
    <p:extLst>
      <p:ext uri="{BB962C8B-B14F-4D97-AF65-F5344CB8AC3E}">
        <p14:creationId xmlns:p14="http://schemas.microsoft.com/office/powerpoint/2010/main" val="3403281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BA1924-5602-6424-E7A9-4112CFA9D7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6" t="-1090" b="-1"/>
          <a:stretch/>
        </p:blipFill>
        <p:spPr>
          <a:xfrm>
            <a:off x="0" y="-193482"/>
            <a:ext cx="9866026" cy="72449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59EF21-ED71-AB13-F744-0AD33DCF9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813" y="1143000"/>
            <a:ext cx="4267200" cy="1143000"/>
          </a:xfrm>
          <a:solidFill>
            <a:srgbClr val="C00000"/>
          </a:solidFill>
        </p:spPr>
        <p:txBody>
          <a:bodyPr/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Transcendence</a:t>
            </a:r>
          </a:p>
        </p:txBody>
      </p:sp>
    </p:spTree>
    <p:extLst>
      <p:ext uri="{BB962C8B-B14F-4D97-AF65-F5344CB8AC3E}">
        <p14:creationId xmlns:p14="http://schemas.microsoft.com/office/powerpoint/2010/main" val="208768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F7927D-5E07-B1A2-C93C-2F7149EC1D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6" t="-9459"/>
          <a:stretch/>
        </p:blipFill>
        <p:spPr>
          <a:xfrm>
            <a:off x="-838200" y="-762000"/>
            <a:ext cx="11499190" cy="777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59EF21-ED71-AB13-F744-0AD33DCF9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685800"/>
            <a:ext cx="4419600" cy="11430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Growth</a:t>
            </a:r>
          </a:p>
        </p:txBody>
      </p:sp>
    </p:spTree>
    <p:extLst>
      <p:ext uri="{BB962C8B-B14F-4D97-AF65-F5344CB8AC3E}">
        <p14:creationId xmlns:p14="http://schemas.microsoft.com/office/powerpoint/2010/main" val="116541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10323</TotalTime>
  <Words>463</Words>
  <Application>Microsoft Office PowerPoint</Application>
  <PresentationFormat>On-screen Show (4:3)</PresentationFormat>
  <Paragraphs>121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Merriweather</vt:lpstr>
      <vt:lpstr>Raleway</vt:lpstr>
      <vt:lpstr>Office Theme</vt:lpstr>
      <vt:lpstr>PowerPoint Presentation</vt:lpstr>
      <vt:lpstr>Resilience: Building the Skills &amp;  Realizing the Capability  </vt:lpstr>
      <vt:lpstr>Perspective</vt:lpstr>
      <vt:lpstr>Adaptation</vt:lpstr>
      <vt:lpstr>Grief</vt:lpstr>
      <vt:lpstr>Introspection</vt:lpstr>
      <vt:lpstr>Emotions </vt:lpstr>
      <vt:lpstr>Transcendence</vt:lpstr>
      <vt:lpstr>Personal Growth</vt:lpstr>
      <vt:lpstr>Community</vt:lpstr>
      <vt:lpstr>Purpose</vt:lpstr>
      <vt:lpstr>Resilience: Building the Skills &amp;  Realizing the Capability  </vt:lpstr>
      <vt:lpstr>PowerPoint Presentation</vt:lpstr>
      <vt:lpstr>Hand on Heart Practice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 with Less Stress!</dc:title>
  <dc:creator>Perone</dc:creator>
  <cp:lastModifiedBy>Kimberly Perone</cp:lastModifiedBy>
  <cp:revision>175</cp:revision>
  <dcterms:created xsi:type="dcterms:W3CDTF">2017-02-24T20:28:40Z</dcterms:created>
  <dcterms:modified xsi:type="dcterms:W3CDTF">2022-09-20T13:19:40Z</dcterms:modified>
</cp:coreProperties>
</file>